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73" r:id="rId5"/>
    <p:sldId id="276" r:id="rId6"/>
    <p:sldId id="277" r:id="rId7"/>
    <p:sldId id="278" r:id="rId8"/>
    <p:sldId id="298" r:id="rId9"/>
    <p:sldId id="299" r:id="rId10"/>
    <p:sldId id="300" r:id="rId11"/>
    <p:sldId id="291" r:id="rId12"/>
    <p:sldId id="292" r:id="rId13"/>
    <p:sldId id="296" r:id="rId14"/>
    <p:sldId id="294" r:id="rId15"/>
    <p:sldId id="287" r:id="rId16"/>
    <p:sldId id="301" r:id="rId17"/>
    <p:sldId id="285" r:id="rId18"/>
    <p:sldId id="283" r:id="rId19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C655"/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/>
  </p:normalViewPr>
  <p:slideViewPr>
    <p:cSldViewPr snapToGrid="0">
      <p:cViewPr varScale="1">
        <p:scale>
          <a:sx n="77" d="100"/>
          <a:sy n="77" d="100"/>
        </p:scale>
        <p:origin x="3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595646-5E00-4AAC-B6EF-2214EBE8DC34}" type="datetime1">
              <a:rPr lang="es-ES" smtClean="0"/>
              <a:t>11/01/2021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F054BB-8F28-4346-8754-0E5644500E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223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93B9285-C1C2-4C6F-BA02-7D4F93FD11DA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70A596-7141-45E9-836C-E467146705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395994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170A596-7141-45E9-836C-E467146705E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8751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170A596-7141-45E9-836C-E467146705E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57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22EF08-C215-4E05-8FDC-6ED45CE03DE2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13525-0E5A-4FC8-9DDC-86F3C93C8117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 rtlCol="0"/>
          <a:lstStyle/>
          <a:p>
            <a:pPr rtl="0"/>
            <a:fld id="{3C9BBD4A-62FB-4808-ABFC-5C111B326BAB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F23AB5-2C16-4096-BDE8-E042F7DF9D3C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rtlCol="0"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E56F9E9-F1A2-4E19-87D2-4DCB71AECEAE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99F0C9-E655-4B95-ADEB-20027AB653F8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A1FFC8-D631-497B-A23D-98BFA5D663E4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773693-C382-401F-B777-F9A98043FD94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D80D90-D280-4DB6-B878-F63803F9C6DC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D0626-99A7-4B00-BC06-8A4F660DB66D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rtlCol="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790688" y="2150621"/>
            <a:ext cx="3200400" cy="3429000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717DB5-433C-40E5-B6A9-465E794AD120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79E7F34A-1ECC-4100-8FA5-D4B60A3F20F5}" type="datetime1">
              <a:rPr lang="es-ES" noProof="0" smtClean="0"/>
              <a:t>11/01/2021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lekey11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github.com/leandrodz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JuanConde33" TargetMode="External"/><Relationship Id="rId5" Type="http://schemas.openxmlformats.org/officeDocument/2006/relationships/hyperlink" Target="https://github.com/Enrique325" TargetMode="External"/><Relationship Id="rId4" Type="http://schemas.openxmlformats.org/officeDocument/2006/relationships/hyperlink" Target="https://github.com/Edwin-Line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lekey11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github.com/leandrodz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JuanConde33" TargetMode="External"/><Relationship Id="rId11" Type="http://schemas.openxmlformats.org/officeDocument/2006/relationships/image" Target="../media/image28.png"/><Relationship Id="rId5" Type="http://schemas.openxmlformats.org/officeDocument/2006/relationships/hyperlink" Target="https://github.com/Enrique325" TargetMode="External"/><Relationship Id="rId10" Type="http://schemas.openxmlformats.org/officeDocument/2006/relationships/image" Target="../media/image27.png"/><Relationship Id="rId4" Type="http://schemas.openxmlformats.org/officeDocument/2006/relationships/hyperlink" Target="https://github.com/Edwin-Lines" TargetMode="External"/><Relationship Id="rId9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16758CB7-007C-40DF-A901-600703FB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6325" y="87446"/>
            <a:ext cx="12191980" cy="685799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B459C3A3-8B02-4FAB-91CE-E81E1BA31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048" y="2059012"/>
            <a:ext cx="12188952" cy="1828800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s-E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059" y="2103100"/>
            <a:ext cx="11471565" cy="1739347"/>
          </a:xfrm>
        </p:spPr>
        <p:txBody>
          <a:bodyPr rtlCol="0"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Proyecto And </a:t>
            </a:r>
            <a:r>
              <a:rPr lang="es-ES" dirty="0" err="1">
                <a:solidFill>
                  <a:schemeClr val="bg1"/>
                </a:solidFill>
              </a:rPr>
              <a:t>Then</a:t>
            </a:r>
            <a:r>
              <a:rPr lang="es-ES" dirty="0">
                <a:solidFill>
                  <a:schemeClr val="bg1"/>
                </a:solidFill>
              </a:rPr>
              <a:t>...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EDB366A7-87C2-43BB-AF03-1AF039EE1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48" y="3887812"/>
            <a:ext cx="12188952" cy="4572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s-ES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56C232-3134-4C4E-8119-3B970E1C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424" y="4116412"/>
            <a:ext cx="11503152" cy="2531530"/>
          </a:xfrm>
        </p:spPr>
        <p:txBody>
          <a:bodyPr rtlCol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Edwin Alonso Andrade Ac</a:t>
            </a:r>
            <a:r>
              <a:rPr lang="es-MX" sz="2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2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4" tooltip="@Edwin-Lines"/>
              </a:rPr>
              <a:t>@Edwin-Lines</a:t>
            </a:r>
            <a:endParaRPr lang="es-MX" sz="2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Enrique Alejandro </a:t>
            </a:r>
            <a:r>
              <a:rPr lang="es-MX" sz="2800" b="1" i="0" dirty="0" err="1">
                <a:solidFill>
                  <a:srgbClr val="24292E"/>
                </a:solidFill>
                <a:effectLst/>
                <a:latin typeface="-apple-system"/>
              </a:rPr>
              <a:t>Chim</a:t>
            </a: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 Mex</a:t>
            </a:r>
            <a:r>
              <a:rPr lang="es-MX" sz="2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2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5" tooltip="@Enrique325"/>
              </a:rPr>
              <a:t>@Enrique325</a:t>
            </a:r>
            <a:endParaRPr lang="es-MX" sz="2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Juan Carlos Conde Marrufo</a:t>
            </a:r>
            <a:r>
              <a:rPr lang="es-MX" sz="2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2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6" tooltip="@JuanConde33"/>
              </a:rPr>
              <a:t>@JuanConde33</a:t>
            </a:r>
            <a:endParaRPr lang="es-MX" sz="2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Leandro </a:t>
            </a:r>
            <a:r>
              <a:rPr lang="es-MX" sz="2800" b="1" i="0" dirty="0" err="1">
                <a:solidFill>
                  <a:srgbClr val="24292E"/>
                </a:solidFill>
                <a:effectLst/>
                <a:latin typeface="-apple-system"/>
              </a:rPr>
              <a:t>Angel</a:t>
            </a: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 Dzib </a:t>
            </a:r>
            <a:r>
              <a:rPr lang="es-MX" sz="2800" b="1" i="0" dirty="0" err="1">
                <a:solidFill>
                  <a:srgbClr val="24292E"/>
                </a:solidFill>
                <a:effectLst/>
                <a:latin typeface="-apple-system"/>
              </a:rPr>
              <a:t>Nauat</a:t>
            </a:r>
            <a:r>
              <a:rPr lang="es-MX" sz="2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2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7" tooltip="@leandrodzn"/>
              </a:rPr>
              <a:t>@leandrodzn</a:t>
            </a:r>
            <a:endParaRPr lang="es-MX" sz="2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800" b="1" i="0" dirty="0">
                <a:solidFill>
                  <a:srgbClr val="24292E"/>
                </a:solidFill>
                <a:effectLst/>
                <a:latin typeface="-apple-system"/>
              </a:rPr>
              <a:t>Alejandro Roberto Cortázar </a:t>
            </a:r>
            <a:r>
              <a:rPr lang="es-MX" sz="2800" b="1" i="0" dirty="0" err="1">
                <a:solidFill>
                  <a:srgbClr val="24292E"/>
                </a:solidFill>
                <a:effectLst/>
                <a:latin typeface="-apple-system"/>
              </a:rPr>
              <a:t>Alvarez</a:t>
            </a:r>
            <a:r>
              <a:rPr lang="es-MX" sz="2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2800" dirty="0">
                <a:solidFill>
                  <a:srgbClr val="24292E"/>
                </a:solidFill>
                <a:latin typeface="-apple-system"/>
                <a:hlinkClick r:id="rId8" tooltip="@Alekey11"/>
              </a:rPr>
              <a:t>@Alekey11</a:t>
            </a:r>
            <a:endParaRPr lang="es-MX" sz="2800" b="0" i="0" u="none" strike="noStrike" dirty="0">
              <a:solidFill>
                <a:srgbClr val="24292E"/>
              </a:solidFill>
              <a:effectLst/>
              <a:latin typeface="-apple-system"/>
            </a:endParaRPr>
          </a:p>
          <a:p>
            <a:pPr rtl="0"/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11173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2D7D7F-2236-4DCC-9FAF-33A86BCE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-2713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/>
          <a:lstStyle/>
          <a:p>
            <a:pPr algn="ctr"/>
            <a:r>
              <a:rPr lang="es-MX" b="1" dirty="0"/>
              <a:t>bitácoras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27150" y="1853852"/>
            <a:ext cx="1178699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>
                <a:solidFill>
                  <a:schemeClr val="bg1"/>
                </a:solidFill>
              </a:rPr>
              <a:t> </a:t>
            </a:r>
          </a:p>
          <a:p>
            <a:endParaRPr lang="es-MX" sz="2800" b="1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7E8B0A5-9E30-41B1-87EE-68E5C2AEB8E3}"/>
              </a:ext>
            </a:extLst>
          </p:cNvPr>
          <p:cNvSpPr txBox="1"/>
          <p:nvPr/>
        </p:nvSpPr>
        <p:spPr>
          <a:xfrm>
            <a:off x="2042704" y="1951850"/>
            <a:ext cx="7543231" cy="37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Creación de nuevas bitácoras acorde a tomas de decisiones y acuerdos</a:t>
            </a:r>
            <a:endParaRPr lang="es-MX" sz="2400" dirty="0">
              <a:solidFill>
                <a:schemeClr val="bg1"/>
              </a:solidFill>
            </a:endParaRPr>
          </a:p>
        </p:txBody>
      </p:sp>
      <p:pic>
        <p:nvPicPr>
          <p:cNvPr id="8" name="Picture 7" descr="Ver las imágenes de origen">
            <a:extLst>
              <a:ext uri="{FF2B5EF4-FFF2-40B4-BE49-F238E27FC236}">
                <a16:creationId xmlns:a16="http://schemas.microsoft.com/office/drawing/2014/main" id="{68CB078E-46B7-494A-AA65-1958EF28B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348" y="4010385"/>
            <a:ext cx="1177415" cy="117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484F62-D3C7-4C0B-A59F-53582E12FD49}"/>
              </a:ext>
            </a:extLst>
          </p:cNvPr>
          <p:cNvSpPr txBox="1"/>
          <p:nvPr/>
        </p:nvSpPr>
        <p:spPr>
          <a:xfrm>
            <a:off x="1203960" y="2744834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Antes</a:t>
            </a:r>
            <a:r>
              <a:rPr lang="es-MX" dirty="0"/>
              <a:t> </a:t>
            </a:r>
          </a:p>
        </p:txBody>
      </p:sp>
      <p:pic>
        <p:nvPicPr>
          <p:cNvPr id="9" name="Imagen 2">
            <a:extLst>
              <a:ext uri="{FF2B5EF4-FFF2-40B4-BE49-F238E27FC236}">
                <a16:creationId xmlns:a16="http://schemas.microsoft.com/office/drawing/2014/main" id="{9374A0B4-8FA7-4024-8188-39FB9C8D5085}"/>
              </a:ext>
            </a:extLst>
          </p:cNvPr>
          <p:cNvPicPr/>
          <p:nvPr/>
        </p:nvPicPr>
        <p:blipFill rotWithShape="1">
          <a:blip r:embed="rId4"/>
          <a:srcRect l="13126" t="25871" r="13893" b="22192"/>
          <a:stretch/>
        </p:blipFill>
        <p:spPr bwMode="auto">
          <a:xfrm>
            <a:off x="51515" y="3115736"/>
            <a:ext cx="5105275" cy="34339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E47E4D-4D05-4A7F-B402-5F1AD1E36A15}"/>
              </a:ext>
            </a:extLst>
          </p:cNvPr>
          <p:cNvSpPr txBox="1"/>
          <p:nvPr/>
        </p:nvSpPr>
        <p:spPr>
          <a:xfrm>
            <a:off x="8034185" y="2654149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Después</a:t>
            </a:r>
            <a:endParaRPr lang="es-MX" dirty="0"/>
          </a:p>
        </p:txBody>
      </p:sp>
      <p:pic>
        <p:nvPicPr>
          <p:cNvPr id="11" name="Imagen 3">
            <a:extLst>
              <a:ext uri="{FF2B5EF4-FFF2-40B4-BE49-F238E27FC236}">
                <a16:creationId xmlns:a16="http://schemas.microsoft.com/office/drawing/2014/main" id="{52E9B4B5-43BE-41AF-BDF0-41D00FE0237C}"/>
              </a:ext>
            </a:extLst>
          </p:cNvPr>
          <p:cNvPicPr/>
          <p:nvPr/>
        </p:nvPicPr>
        <p:blipFill rotWithShape="1">
          <a:blip r:embed="rId5"/>
          <a:srcRect l="13629" t="28427" r="13610" b="41322"/>
          <a:stretch/>
        </p:blipFill>
        <p:spPr bwMode="auto">
          <a:xfrm>
            <a:off x="6217675" y="3161460"/>
            <a:ext cx="5971540" cy="16763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4">
            <a:extLst>
              <a:ext uri="{FF2B5EF4-FFF2-40B4-BE49-F238E27FC236}">
                <a16:creationId xmlns:a16="http://schemas.microsoft.com/office/drawing/2014/main" id="{B982A835-3171-420E-A576-1C3723BB7F66}"/>
              </a:ext>
            </a:extLst>
          </p:cNvPr>
          <p:cNvPicPr/>
          <p:nvPr/>
        </p:nvPicPr>
        <p:blipFill rotWithShape="1">
          <a:blip r:embed="rId6"/>
          <a:srcRect l="13530" t="29150" r="13570" b="43878"/>
          <a:stretch/>
        </p:blipFill>
        <p:spPr bwMode="auto">
          <a:xfrm>
            <a:off x="6217674" y="4891765"/>
            <a:ext cx="5909631" cy="16520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45459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2D7D7F-2236-4DCC-9FAF-33A86BCE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0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Actualización de enlaces en el repositorio</a:t>
            </a:r>
            <a:endParaRPr lang="es-MX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Ver las imágenes de origen">
            <a:extLst>
              <a:ext uri="{FF2B5EF4-FFF2-40B4-BE49-F238E27FC236}">
                <a16:creationId xmlns:a16="http://schemas.microsoft.com/office/drawing/2014/main" id="{6EC6F686-DBC0-41E8-9F1F-1E4A11185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591" y="3730324"/>
            <a:ext cx="1251541" cy="12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1F9ACC-F518-490E-91A4-0F53387B929E}"/>
              </a:ext>
            </a:extLst>
          </p:cNvPr>
          <p:cNvSpPr txBox="1"/>
          <p:nvPr/>
        </p:nvSpPr>
        <p:spPr>
          <a:xfrm>
            <a:off x="1203960" y="2744834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Antes</a:t>
            </a:r>
            <a:r>
              <a:rPr lang="es-MX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03589-E22D-4C5C-9809-6FC42BD7A197}"/>
              </a:ext>
            </a:extLst>
          </p:cNvPr>
          <p:cNvSpPr txBox="1"/>
          <p:nvPr/>
        </p:nvSpPr>
        <p:spPr>
          <a:xfrm>
            <a:off x="8034185" y="2654149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Después</a:t>
            </a:r>
            <a:endParaRPr lang="es-MX" dirty="0"/>
          </a:p>
        </p:txBody>
      </p:sp>
      <p:pic>
        <p:nvPicPr>
          <p:cNvPr id="10" name="Imagen 5">
            <a:extLst>
              <a:ext uri="{FF2B5EF4-FFF2-40B4-BE49-F238E27FC236}">
                <a16:creationId xmlns:a16="http://schemas.microsoft.com/office/drawing/2014/main" id="{327ED8D1-92B3-4A94-B4DE-A5E986580F83}"/>
              </a:ext>
            </a:extLst>
          </p:cNvPr>
          <p:cNvPicPr/>
          <p:nvPr/>
        </p:nvPicPr>
        <p:blipFill rotWithShape="1">
          <a:blip r:embed="rId4"/>
          <a:srcRect l="13638" t="32918" r="33307" b="20987"/>
          <a:stretch/>
        </p:blipFill>
        <p:spPr bwMode="auto">
          <a:xfrm>
            <a:off x="55739" y="3242305"/>
            <a:ext cx="4933315" cy="24104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1718F6-7163-472A-A2D6-74D7049027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17" t="28814" r="33180" b="14258"/>
          <a:stretch/>
        </p:blipFill>
        <p:spPr>
          <a:xfrm>
            <a:off x="7060047" y="3242305"/>
            <a:ext cx="4708018" cy="241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8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2D7D7F-2236-4DCC-9FAF-33A86BCE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4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Logo del proyecto elegido</a:t>
            </a:r>
            <a:endParaRPr lang="es-MX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708244" y="1951840"/>
            <a:ext cx="10583052" cy="37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una reunión se votó y se eligió de entre varias propuestas el logo que identificará al proyecto.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agen 7">
            <a:extLst>
              <a:ext uri="{FF2B5EF4-FFF2-40B4-BE49-F238E27FC236}">
                <a16:creationId xmlns:a16="http://schemas.microsoft.com/office/drawing/2014/main" id="{E585E41A-94B2-43E0-8F26-ACB7C042851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597" y="2504214"/>
            <a:ext cx="3522345" cy="4056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Ver las imágenes de origen">
            <a:extLst>
              <a:ext uri="{FF2B5EF4-FFF2-40B4-BE49-F238E27FC236}">
                <a16:creationId xmlns:a16="http://schemas.microsoft.com/office/drawing/2014/main" id="{F1B7BA21-B136-4687-B90C-2CA242124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040" y="5606449"/>
            <a:ext cx="1251541" cy="12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Ver las imágenes de origen">
            <a:extLst>
              <a:ext uri="{FF2B5EF4-FFF2-40B4-BE49-F238E27FC236}">
                <a16:creationId xmlns:a16="http://schemas.microsoft.com/office/drawing/2014/main" id="{78479CB3-9D98-4569-8486-62C72D3B0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1" y="5605190"/>
            <a:ext cx="1258471" cy="12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80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C7D9-9EAA-4E94-8BC2-C5A5A13D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sz="18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Logos de las categorías de cartas elegidas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B607-83B2-4309-9270-B755F05F0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415329"/>
            <a:ext cx="2996941" cy="39127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Casos y situaciones</a:t>
            </a:r>
          </a:p>
        </p:txBody>
      </p:sp>
      <p:pic>
        <p:nvPicPr>
          <p:cNvPr id="4" name="Imagen 12">
            <a:extLst>
              <a:ext uri="{FF2B5EF4-FFF2-40B4-BE49-F238E27FC236}">
                <a16:creationId xmlns:a16="http://schemas.microsoft.com/office/drawing/2014/main" id="{9FEA64E8-DED8-4B11-91A0-67256350BFB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11" y="3429000"/>
            <a:ext cx="1660525" cy="19164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858D13-5BB9-4D3A-B51C-1A7B6A6084F8}"/>
              </a:ext>
            </a:extLst>
          </p:cNvPr>
          <p:cNvSpPr txBox="1"/>
          <p:nvPr/>
        </p:nvSpPr>
        <p:spPr>
          <a:xfrm>
            <a:off x="3862842" y="2380135"/>
            <a:ext cx="1997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Profit</a:t>
            </a:r>
            <a:endParaRPr lang="es-MX" sz="2400" dirty="0">
              <a:solidFill>
                <a:schemeClr val="bg1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13">
            <a:extLst>
              <a:ext uri="{FF2B5EF4-FFF2-40B4-BE49-F238E27FC236}">
                <a16:creationId xmlns:a16="http://schemas.microsoft.com/office/drawing/2014/main" id="{3D6A7565-018F-44AC-883A-286431DCBF3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63" y="3429000"/>
            <a:ext cx="1695450" cy="195707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650783-1142-44AC-B8A3-7433C1311764}"/>
              </a:ext>
            </a:extLst>
          </p:cNvPr>
          <p:cNvSpPr txBox="1">
            <a:spLocks/>
          </p:cNvSpPr>
          <p:nvPr/>
        </p:nvSpPr>
        <p:spPr>
          <a:xfrm>
            <a:off x="9009664" y="2421165"/>
            <a:ext cx="2996941" cy="4126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Recursos materiales</a:t>
            </a:r>
          </a:p>
        </p:txBody>
      </p:sp>
      <p:pic>
        <p:nvPicPr>
          <p:cNvPr id="10" name="Imagen 14">
            <a:extLst>
              <a:ext uri="{FF2B5EF4-FFF2-40B4-BE49-F238E27FC236}">
                <a16:creationId xmlns:a16="http://schemas.microsoft.com/office/drawing/2014/main" id="{C8806E6C-E8C9-443F-B084-2B78809DF44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5" y="3342640"/>
            <a:ext cx="1735455" cy="200279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07D387-BE2F-43B6-9514-51552EF24F02}"/>
              </a:ext>
            </a:extLst>
          </p:cNvPr>
          <p:cNvSpPr txBox="1">
            <a:spLocks/>
          </p:cNvSpPr>
          <p:nvPr/>
        </p:nvSpPr>
        <p:spPr>
          <a:xfrm>
            <a:off x="6012723" y="2415329"/>
            <a:ext cx="2996941" cy="3912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Recursos humanos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E1F01B6-5FB8-487D-B941-269C6AA5D92D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971" y="3342640"/>
            <a:ext cx="1584325" cy="182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5057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2D7D7F-2236-4DCC-9FAF-33A86BCE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116978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18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Actualización de las métricas y porcentajes de contribución individual en el proyecto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E2446-DDD7-4D72-98FC-78A67D2657B3}"/>
              </a:ext>
            </a:extLst>
          </p:cNvPr>
          <p:cNvSpPr txBox="1"/>
          <p:nvPr/>
        </p:nvSpPr>
        <p:spPr>
          <a:xfrm>
            <a:off x="410866" y="2836895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Antes</a:t>
            </a:r>
            <a:r>
              <a:rPr lang="es-MX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6AE2D4-F118-42B9-B58B-D54B0458C774}"/>
              </a:ext>
            </a:extLst>
          </p:cNvPr>
          <p:cNvSpPr txBox="1"/>
          <p:nvPr/>
        </p:nvSpPr>
        <p:spPr>
          <a:xfrm>
            <a:off x="8066083" y="2836895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Después</a:t>
            </a:r>
            <a:endParaRPr lang="es-MX" dirty="0"/>
          </a:p>
        </p:txBody>
      </p:sp>
      <p:pic>
        <p:nvPicPr>
          <p:cNvPr id="9" name="Imagen 2">
            <a:extLst>
              <a:ext uri="{FF2B5EF4-FFF2-40B4-BE49-F238E27FC236}">
                <a16:creationId xmlns:a16="http://schemas.microsoft.com/office/drawing/2014/main" id="{A8EB75EF-49EF-4567-AEBE-036E934CA2B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0865" y="3298560"/>
            <a:ext cx="2959655" cy="34994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86C62C-7725-4136-839D-913BFC2D7A3B}"/>
              </a:ext>
            </a:extLst>
          </p:cNvPr>
          <p:cNvSpPr txBox="1"/>
          <p:nvPr/>
        </p:nvSpPr>
        <p:spPr>
          <a:xfrm>
            <a:off x="3204492" y="1730305"/>
            <a:ext cx="5783018" cy="1525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6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Ahora los valores de las actividades así como los puntajes obtenidos relativos a su grado de impacto e importancia son visiblemente mejores lo cual proporciona un mejor análisis del aporte de cada integrante y su participación en el proyecto.</a:t>
            </a:r>
          </a:p>
          <a:p>
            <a:endParaRPr lang="es-MX" dirty="0"/>
          </a:p>
        </p:txBody>
      </p:sp>
      <p:pic>
        <p:nvPicPr>
          <p:cNvPr id="10" name="Picture 9" descr="Ver las imágenes de origen">
            <a:extLst>
              <a:ext uri="{FF2B5EF4-FFF2-40B4-BE49-F238E27FC236}">
                <a16:creationId xmlns:a16="http://schemas.microsoft.com/office/drawing/2014/main" id="{EF405CA1-E6C7-4050-8F1C-998F054C4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591" y="3730324"/>
            <a:ext cx="1251541" cy="12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CFE63BD-23FB-45AE-9B71-2AF89074E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157" y="3239065"/>
            <a:ext cx="3562350" cy="349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806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16758CB7-007C-40DF-A901-600703FB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811" y="359281"/>
            <a:ext cx="11702357" cy="2071011"/>
          </a:xfrm>
        </p:spPr>
        <p:txBody>
          <a:bodyPr rtlCol="0">
            <a:normAutofit/>
          </a:bodyPr>
          <a:lstStyle/>
          <a:p>
            <a:r>
              <a:rPr lang="es-ES" sz="6600" dirty="0">
                <a:solidFill>
                  <a:schemeClr val="bg1"/>
                </a:solidFill>
              </a:rPr>
              <a:t>Gracias por su atención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56C232-3134-4C4E-8119-3B970E1C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3692" y="4180901"/>
            <a:ext cx="5204616" cy="2182322"/>
          </a:xfrm>
        </p:spPr>
        <p:txBody>
          <a:bodyPr rtlCol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Edwin Alonso Andrade Ac</a:t>
            </a:r>
            <a:r>
              <a:rPr lang="es-MX" sz="1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1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4" tooltip="@Edwin-Lines"/>
              </a:rPr>
              <a:t>@Edwin-Lines</a:t>
            </a:r>
            <a:endParaRPr lang="es-MX" sz="1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Enrique Alejandro </a:t>
            </a:r>
            <a:r>
              <a:rPr lang="es-MX" sz="1800" b="1" i="0" dirty="0" err="1">
                <a:solidFill>
                  <a:srgbClr val="24292E"/>
                </a:solidFill>
                <a:effectLst/>
                <a:latin typeface="-apple-system"/>
              </a:rPr>
              <a:t>Chim</a:t>
            </a: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 Mex</a:t>
            </a:r>
            <a:r>
              <a:rPr lang="es-MX" sz="1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1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5" tooltip="@Enrique325"/>
              </a:rPr>
              <a:t>@Enrique325</a:t>
            </a:r>
            <a:endParaRPr lang="es-MX" sz="1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Juan Carlos Conde Marrufo</a:t>
            </a:r>
            <a:r>
              <a:rPr lang="es-MX" sz="1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1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6" tooltip="@JuanConde33"/>
              </a:rPr>
              <a:t>@JuanConde33</a:t>
            </a:r>
            <a:endParaRPr lang="es-MX" sz="1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Leandro </a:t>
            </a:r>
            <a:r>
              <a:rPr lang="es-MX" sz="1800" b="1" i="0" dirty="0" err="1">
                <a:solidFill>
                  <a:srgbClr val="24292E"/>
                </a:solidFill>
                <a:effectLst/>
                <a:latin typeface="-apple-system"/>
              </a:rPr>
              <a:t>Angel</a:t>
            </a: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 Dzib </a:t>
            </a:r>
            <a:r>
              <a:rPr lang="es-MX" sz="1800" b="1" i="0" dirty="0" err="1">
                <a:solidFill>
                  <a:srgbClr val="24292E"/>
                </a:solidFill>
                <a:effectLst/>
                <a:latin typeface="-apple-system"/>
              </a:rPr>
              <a:t>Nauat</a:t>
            </a:r>
            <a:r>
              <a:rPr lang="es-MX" sz="1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1800" b="0" i="0" u="none" strike="noStrike" dirty="0">
                <a:solidFill>
                  <a:srgbClr val="24292E"/>
                </a:solidFill>
                <a:effectLst/>
                <a:latin typeface="-apple-system"/>
                <a:hlinkClick r:id="rId7" tooltip="@leandrodzn"/>
              </a:rPr>
              <a:t>@leandrodzn</a:t>
            </a:r>
            <a:endParaRPr lang="es-MX" sz="18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800" b="1" i="0" dirty="0">
                <a:solidFill>
                  <a:srgbClr val="24292E"/>
                </a:solidFill>
                <a:effectLst/>
                <a:latin typeface="-apple-system"/>
              </a:rPr>
              <a:t>Alejandro Roberto Cortázar </a:t>
            </a:r>
            <a:r>
              <a:rPr lang="es-MX" sz="1800" b="1" i="0" dirty="0" err="1">
                <a:solidFill>
                  <a:srgbClr val="24292E"/>
                </a:solidFill>
                <a:effectLst/>
                <a:latin typeface="-apple-system"/>
              </a:rPr>
              <a:t>Alvarez</a:t>
            </a:r>
            <a:r>
              <a:rPr lang="es-MX" sz="1800" b="0" i="0" dirty="0">
                <a:solidFill>
                  <a:srgbClr val="24292E"/>
                </a:solidFill>
                <a:effectLst/>
                <a:latin typeface="-apple-system"/>
              </a:rPr>
              <a:t> - </a:t>
            </a:r>
            <a:r>
              <a:rPr lang="es-MX" sz="1800" dirty="0">
                <a:solidFill>
                  <a:srgbClr val="24292E"/>
                </a:solidFill>
                <a:latin typeface="-apple-system"/>
                <a:hlinkClick r:id="rId8" tooltip="@Alekey11"/>
              </a:rPr>
              <a:t>@Alekey11</a:t>
            </a:r>
            <a:endParaRPr lang="es-MX" sz="1800" b="0" i="0" u="none" strike="noStrike" dirty="0">
              <a:solidFill>
                <a:srgbClr val="24292E"/>
              </a:solidFill>
              <a:effectLst/>
              <a:latin typeface="-apple-system"/>
            </a:endParaRPr>
          </a:p>
        </p:txBody>
      </p:sp>
      <p:pic>
        <p:nvPicPr>
          <p:cNvPr id="6146" name="Picture 2" descr="Github icon - Free download on Iconfinder">
            <a:extLst>
              <a:ext uri="{FF2B5EF4-FFF2-40B4-BE49-F238E27FC236}">
                <a16:creationId xmlns:a16="http://schemas.microsoft.com/office/drawing/2014/main" id="{E3D9B079-F608-41B3-8C62-A6C5A51A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996" y="3429000"/>
            <a:ext cx="704008" cy="70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Código QR&#10;&#10;Descripción generada automáticamente">
            <a:extLst>
              <a:ext uri="{FF2B5EF4-FFF2-40B4-BE49-F238E27FC236}">
                <a16:creationId xmlns:a16="http://schemas.microsoft.com/office/drawing/2014/main" id="{8BE76994-BB72-4DE1-BF98-BB713137B7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059" y="3302608"/>
            <a:ext cx="3212913" cy="3212913"/>
          </a:xfrm>
          <a:prstGeom prst="rect">
            <a:avLst/>
          </a:prstGeom>
        </p:spPr>
      </p:pic>
      <p:pic>
        <p:nvPicPr>
          <p:cNvPr id="5" name="Imagen 4" descr="Código QR&#10;&#10;Descripción generada automáticamente">
            <a:extLst>
              <a:ext uri="{FF2B5EF4-FFF2-40B4-BE49-F238E27FC236}">
                <a16:creationId xmlns:a16="http://schemas.microsoft.com/office/drawing/2014/main" id="{E77C8291-CC03-4CD8-8A98-52D5AF9CB8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12939" y="3302608"/>
            <a:ext cx="3212913" cy="321291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3DB3C79-6504-47E9-B279-469D99BDA7F6}"/>
              </a:ext>
            </a:extLst>
          </p:cNvPr>
          <p:cNvSpPr txBox="1"/>
          <p:nvPr/>
        </p:nvSpPr>
        <p:spPr>
          <a:xfrm>
            <a:off x="974927" y="2461384"/>
            <a:ext cx="202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Repositorio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B0D0F23-0C6D-491F-8A57-A6F6C54D01F8}"/>
              </a:ext>
            </a:extLst>
          </p:cNvPr>
          <p:cNvSpPr txBox="1"/>
          <p:nvPr/>
        </p:nvSpPr>
        <p:spPr>
          <a:xfrm>
            <a:off x="9208807" y="2461383"/>
            <a:ext cx="2021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Cronograma</a:t>
            </a:r>
          </a:p>
        </p:txBody>
      </p:sp>
    </p:spTree>
    <p:extLst>
      <p:ext uri="{BB962C8B-B14F-4D97-AF65-F5344CB8AC3E}">
        <p14:creationId xmlns:p14="http://schemas.microsoft.com/office/powerpoint/2010/main" val="1225071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Requisitos de las cartas</a:t>
            </a:r>
            <a:endParaRPr lang="es-MX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187890" y="1966586"/>
            <a:ext cx="10040631" cy="3360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Extensión: </a:t>
            </a:r>
            <a:r>
              <a:rPr lang="es-MX" dirty="0">
                <a:solidFill>
                  <a:schemeClr val="bg1"/>
                </a:solidFill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tarjetas deben tener una extensión no mayor a un párrafo.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Lenguaje: </a:t>
            </a: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tarjeta deberá tener un lenguaje formal y técnico que forme parte dentro del área de ingeniería en software.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Coherencia: </a:t>
            </a: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Comunicar la idea principal con una cantidad menor a 25 palabras.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MX" sz="1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Categoría: </a:t>
            </a: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Cada tarjea incluye al menos un ejemplo especifico, descripción o uso de elementos relacionados a la categoría de la tarjeta en si.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4" descr="Ver las imágenes de origen">
            <a:extLst>
              <a:ext uri="{FF2B5EF4-FFF2-40B4-BE49-F238E27FC236}">
                <a16:creationId xmlns:a16="http://schemas.microsoft.com/office/drawing/2014/main" id="{15EF34FE-4AD0-4794-A49C-84230860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5903" y="4720856"/>
            <a:ext cx="1924270" cy="191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93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/>
            <a:r>
              <a:rPr lang="es-MX" sz="2800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Investigación </a:t>
            </a:r>
            <a:endParaRPr lang="es-MX" sz="5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1203960" y="2377003"/>
            <a:ext cx="11786992" cy="315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24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Recursos humanos: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Forma de trabajar.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Comportamiento del grupo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2400" b="1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Recursos materiales:	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Herramientas 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Investigaciones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Inversión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Materia prima.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Streamline target icon - Streamline Free">
            <a:extLst>
              <a:ext uri="{FF2B5EF4-FFF2-40B4-BE49-F238E27FC236}">
                <a16:creationId xmlns:a16="http://schemas.microsoft.com/office/drawing/2014/main" id="{C2D2FFE2-78E3-4CA0-B5D6-4A35E12C3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9202" y="5460492"/>
            <a:ext cx="1362798" cy="136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er las imágenes de origen">
            <a:extLst>
              <a:ext uri="{FF2B5EF4-FFF2-40B4-BE49-F238E27FC236}">
                <a16:creationId xmlns:a16="http://schemas.microsoft.com/office/drawing/2014/main" id="{3B065D71-0D24-4C89-A8F2-C391A4216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891" y="2187042"/>
            <a:ext cx="4664149" cy="349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651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202504" y="622769"/>
            <a:ext cx="117869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cap="all" dirty="0">
                <a:solidFill>
                  <a:schemeClr val="bg2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Prototipos de artefactos</a:t>
            </a:r>
          </a:p>
          <a:p>
            <a:pPr algn="l"/>
            <a:endParaRPr lang="es-MX" sz="3200" b="1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pic>
        <p:nvPicPr>
          <p:cNvPr id="1028" name="Picture 4" descr="Ver las imágenes de origen">
            <a:extLst>
              <a:ext uri="{FF2B5EF4-FFF2-40B4-BE49-F238E27FC236}">
                <a16:creationId xmlns:a16="http://schemas.microsoft.com/office/drawing/2014/main" id="{9B4754D1-DA42-4F2F-9615-BE263398D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2" y="2159294"/>
            <a:ext cx="7343776" cy="3252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Ver las imágenes de origen">
            <a:extLst>
              <a:ext uri="{FF2B5EF4-FFF2-40B4-BE49-F238E27FC236}">
                <a16:creationId xmlns:a16="http://schemas.microsoft.com/office/drawing/2014/main" id="{63D06D57-8297-4256-8D9D-4CA8B9A33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1244" y="6090717"/>
            <a:ext cx="770756" cy="767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5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DC9D-522E-421B-B6C2-F3936EA16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Casos o situaciones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9205C-AD50-42FC-BC3D-DB75D19DA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Se encuentran las situaciones a resolver que serán dadas a los jugadores en cada partida.</a:t>
            </a:r>
          </a:p>
          <a:p>
            <a:pPr marL="0" indent="0">
              <a:buNone/>
            </a:pPr>
            <a:r>
              <a:rPr lang="es-MX" sz="2400" b="1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Ejemplo: 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Agencia de la NASA.</a:t>
            </a:r>
          </a:p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Tras un incumplimiento de los requisitos del sistema, en donde se especifica el uso de un sistema métrico decimal, la trayectoria de una nave espacial se acercó demasiado a Marte y acabó desintegrada por la fuerza de fricción atmosférica del planeta.</a:t>
            </a:r>
          </a:p>
        </p:txBody>
      </p:sp>
      <p:pic>
        <p:nvPicPr>
          <p:cNvPr id="4098" name="Picture 2" descr="Ver las imágenes de origen">
            <a:extLst>
              <a:ext uri="{FF2B5EF4-FFF2-40B4-BE49-F238E27FC236}">
                <a16:creationId xmlns:a16="http://schemas.microsoft.com/office/drawing/2014/main" id="{BE3B0748-FF96-42CD-A17B-473FBEB98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570" y="4805916"/>
            <a:ext cx="4606777" cy="193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164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F3AE2-0D29-4283-ADD8-4A2AB94AA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Recursos materiales.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E1779-B294-49F5-AD75-907A2CE93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Estas son pequeñas desventajas que serán dadas a los jugadores </a:t>
            </a:r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através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 de cartas obtenidas de manera aleatoria al comenzar el juego.</a:t>
            </a:r>
          </a:p>
          <a:p>
            <a:pPr marL="0" indent="0">
              <a:buNone/>
            </a:pPr>
            <a:r>
              <a:rPr lang="es-MX" sz="2400" b="1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Ejemplo:</a:t>
            </a:r>
          </a:p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Cuentas con un software deshabilitado que ocasiono fallos en la web y servicios.</a:t>
            </a:r>
          </a:p>
        </p:txBody>
      </p:sp>
      <p:pic>
        <p:nvPicPr>
          <p:cNvPr id="3074" name="Picture 2" descr="Ver las imágenes de origen">
            <a:extLst>
              <a:ext uri="{FF2B5EF4-FFF2-40B4-BE49-F238E27FC236}">
                <a16:creationId xmlns:a16="http://schemas.microsoft.com/office/drawing/2014/main" id="{6AB71122-3945-47AE-B031-52723A13A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763" y="4587550"/>
            <a:ext cx="4072269" cy="223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Streamline target icon - Streamline Free">
            <a:extLst>
              <a:ext uri="{FF2B5EF4-FFF2-40B4-BE49-F238E27FC236}">
                <a16:creationId xmlns:a16="http://schemas.microsoft.com/office/drawing/2014/main" id="{579ADDB7-804B-4D00-8D8A-4D663BC30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9202" y="5460492"/>
            <a:ext cx="1362798" cy="136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725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C5EF2-F850-4BB6-88AF-03EE4A629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Recursos humanos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CCC06-CD30-4022-BEC1-11C32EEE8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Estas cartas pueden ser beneficio o no hacia los jugadores ya que pueden ofrecerte tanto un buen </a:t>
            </a:r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developer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team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con un estado productivo muy alto o muy bajo.</a:t>
            </a:r>
          </a:p>
          <a:p>
            <a:pPr marL="0" indent="0">
              <a:buNone/>
            </a:pPr>
            <a:r>
              <a:rPr lang="es-MX" sz="2400" b="1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Ejemplo: </a:t>
            </a:r>
          </a:p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Cuentas con un </a:t>
            </a:r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developer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team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 de 1 a 10 individuos.</a:t>
            </a:r>
          </a:p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Estado productivo: </a:t>
            </a:r>
            <a:r>
              <a:rPr lang="es-MX" sz="2400" dirty="0">
                <a:solidFill>
                  <a:schemeClr val="bg1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Normal.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1E7EB72-67AE-4E36-B27A-ECE9E5C55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417" y="4282794"/>
            <a:ext cx="3934048" cy="2321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Users Icon">
            <a:extLst>
              <a:ext uri="{FF2B5EF4-FFF2-40B4-BE49-F238E27FC236}">
                <a16:creationId xmlns:a16="http://schemas.microsoft.com/office/drawing/2014/main" id="{A64F2428-EB94-465C-BB36-19A969D24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22" b="94000" l="2778" r="98000">
                        <a14:foregroundMark x1="27444" y1="34222" x2="29000" y2="39111"/>
                        <a14:foregroundMark x1="17000" y1="29556" x2="22333" y2="30333"/>
                        <a14:foregroundMark x1="12333" y1="31889" x2="13444" y2="31667"/>
                        <a14:foregroundMark x1="8000" y1="35222" x2="8000" y2="35889"/>
                        <a14:foregroundMark x1="6222" y1="42222" x2="6889" y2="43111"/>
                        <a14:foregroundMark x1="3222" y1="64444" x2="2778" y2="66111"/>
                        <a14:foregroundMark x1="33222" y1="5778" x2="33222" y2="5778"/>
                        <a14:foregroundMark x1="64889" y1="4667" x2="64889" y2="4667"/>
                        <a14:foregroundMark x1="93111" y1="40556" x2="93111" y2="40556"/>
                        <a14:foregroundMark x1="98111" y1="68222" x2="98111" y2="68222"/>
                        <a14:foregroundMark x1="45889" y1="93111" x2="54444" y2="94000"/>
                        <a14:foregroundMark x1="33556" y1="4444" x2="33556" y2="4444"/>
                        <a14:foregroundMark x1="65000" y1="4222" x2="65000" y2="4222"/>
                        <a14:backgroundMark x1="36000" y1="36333" x2="36000" y2="36333"/>
                        <a14:backgroundMark x1="35444" y1="34444" x2="35444" y2="43444"/>
                        <a14:backgroundMark x1="36556" y1="33333" x2="34444" y2="47000"/>
                        <a14:backgroundMark x1="35333" y1="35111" x2="35889" y2="47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48" y="4441455"/>
            <a:ext cx="2004541" cy="200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902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/>
            <a:r>
              <a:rPr lang="es-MX" sz="2800" b="1" dirty="0"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modificaciones</a:t>
            </a:r>
            <a:endParaRPr lang="es-MX" sz="5400" b="1" dirty="0"/>
          </a:p>
        </p:txBody>
      </p:sp>
      <p:pic>
        <p:nvPicPr>
          <p:cNvPr id="4098" name="Picture 2" descr="Ver las imágenes de origen">
            <a:extLst>
              <a:ext uri="{FF2B5EF4-FFF2-40B4-BE49-F238E27FC236}">
                <a16:creationId xmlns:a16="http://schemas.microsoft.com/office/drawing/2014/main" id="{421073D0-DFE7-46DC-A4AB-66FE3FBA0F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8" b="13376"/>
          <a:stretch/>
        </p:blipFill>
        <p:spPr bwMode="auto">
          <a:xfrm>
            <a:off x="2534668" y="2144573"/>
            <a:ext cx="7122663" cy="360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Ver las imágenes de origen">
            <a:extLst>
              <a:ext uri="{FF2B5EF4-FFF2-40B4-BE49-F238E27FC236}">
                <a16:creationId xmlns:a16="http://schemas.microsoft.com/office/drawing/2014/main" id="{4871EB74-5328-4797-91A8-222A7F6B8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0459" y="5606459"/>
            <a:ext cx="1251541" cy="12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403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2D7D7F-2236-4DCC-9FAF-33A86BCE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-2713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F74864-8F2F-4E85-8C41-275E0AC5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21545"/>
            <a:ext cx="9784080" cy="1508760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400" b="1" dirty="0"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Creación de la rama de la primera entrega</a:t>
            </a:r>
            <a:endParaRPr lang="es-MX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6760B-227A-4485-A014-C4E2ABD428B1}"/>
              </a:ext>
            </a:extLst>
          </p:cNvPr>
          <p:cNvSpPr txBox="1"/>
          <p:nvPr/>
        </p:nvSpPr>
        <p:spPr>
          <a:xfrm>
            <a:off x="175364" y="1972810"/>
            <a:ext cx="11989486" cy="2154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MX" sz="2400" dirty="0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creó con el objetivo de ayudar a diferenciar los cambios en el repositorio conforme las fechas de entrega.</a:t>
            </a:r>
            <a:endParaRPr lang="es-MX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>
                <a:solidFill>
                  <a:schemeClr val="bg1"/>
                </a:solidFill>
              </a:rPr>
              <a:t> </a:t>
            </a:r>
          </a:p>
          <a:p>
            <a:endParaRPr lang="es-MX" sz="2800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Ver las imágenes de origen">
            <a:extLst>
              <a:ext uri="{FF2B5EF4-FFF2-40B4-BE49-F238E27FC236}">
                <a16:creationId xmlns:a16="http://schemas.microsoft.com/office/drawing/2014/main" id="{A3067CDB-7E92-42B4-8D1E-F66FB51BD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0459" y="5606459"/>
            <a:ext cx="1251541" cy="125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1">
            <a:extLst>
              <a:ext uri="{FF2B5EF4-FFF2-40B4-BE49-F238E27FC236}">
                <a16:creationId xmlns:a16="http://schemas.microsoft.com/office/drawing/2014/main" id="{8B22E207-70BE-49BD-83D7-602849FAC7FC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" t="14750" r="53047" b="16784"/>
          <a:stretch/>
        </p:blipFill>
        <p:spPr bwMode="auto">
          <a:xfrm>
            <a:off x="3682409" y="2700373"/>
            <a:ext cx="4827181" cy="33495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893446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 bandas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40_TF89910445.potx" id="{7ECDFCCE-EA86-4B81-9477-D34E7AAC2FB0}" vid="{3A1A7AB3-A1DE-4BEB-A544-E3BF44DAECF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9934CB3-A97C-40D1-8D7D-5211E1C57C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871927-9856-4138-B7A7-125C4AA7EF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44E3864-550F-4194-BC9D-CCA442A52D0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Bandas</Template>
  <TotalTime>5096</TotalTime>
  <Words>498</Words>
  <Application>Microsoft Office PowerPoint</Application>
  <PresentationFormat>Panorámica</PresentationFormat>
  <Paragraphs>72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-apple-system</vt:lpstr>
      <vt:lpstr>Arial</vt:lpstr>
      <vt:lpstr>Calibri</vt:lpstr>
      <vt:lpstr>Corbel</vt:lpstr>
      <vt:lpstr>Helvetica</vt:lpstr>
      <vt:lpstr>Wingdings</vt:lpstr>
      <vt:lpstr>Con bandas</vt:lpstr>
      <vt:lpstr>Proyecto And Then...</vt:lpstr>
      <vt:lpstr>Requisitos de las cartas</vt:lpstr>
      <vt:lpstr>Investigación </vt:lpstr>
      <vt:lpstr>Presentación de PowerPoint</vt:lpstr>
      <vt:lpstr>Casos o situaciones</vt:lpstr>
      <vt:lpstr>Recursos materiales.</vt:lpstr>
      <vt:lpstr>Recursos humanos</vt:lpstr>
      <vt:lpstr>modificaciones</vt:lpstr>
      <vt:lpstr>Creación de la rama de la primera entrega</vt:lpstr>
      <vt:lpstr>bitácoras</vt:lpstr>
      <vt:lpstr>Actualización de enlaces en el repositorio</vt:lpstr>
      <vt:lpstr>Logo del proyecto elegido</vt:lpstr>
      <vt:lpstr>Logos de las categorías de cartas elegidas</vt:lpstr>
      <vt:lpstr>Actualización de las métricas y porcentajes de contribución individual en el proyecto</vt:lpstr>
      <vt:lpstr>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And Then...</dc:title>
  <dc:creator>Edwin Alonso Andrade Ac</dc:creator>
  <cp:lastModifiedBy>Edwin Alonso Andrade Ac</cp:lastModifiedBy>
  <cp:revision>85</cp:revision>
  <dcterms:created xsi:type="dcterms:W3CDTF">2020-11-18T16:48:16Z</dcterms:created>
  <dcterms:modified xsi:type="dcterms:W3CDTF">2021-01-11T15:09:30Z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